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Roboto" panose="02000000000000000000" pitchFamily="2" charset="0"/>
      <p:regular r:id="rId17"/>
      <p:bold r:id="rId18"/>
    </p:embeddedFont>
    <p:embeddedFont>
      <p:font typeface="Roboto Slab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7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0" d="100"/>
          <a:sy n="60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svg>
</file>

<file path=ppt/media/image14.sv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svg>
</file>

<file path=ppt/media/image21.svg>
</file>

<file path=ppt/media/image22.svg>
</file>

<file path=ppt/media/image23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73285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0.pn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5.png"/><Relationship Id="rId7" Type="http://schemas.openxmlformats.org/officeDocument/2006/relationships/image" Target="../media/image20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svg"/><Relationship Id="rId9" Type="http://schemas.openxmlformats.org/officeDocument/2006/relationships/image" Target="../media/image2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37197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E-Commerce Business Performance &amp; Unit Economics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03696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End-to-end business analysis using SQL &amp; Power BI to uncover why a high-revenue business remains loss-making and identify critical actions required for sustainable profitability.</a:t>
            </a:r>
            <a:endParaRPr lang="en-US" sz="17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9CC8006-D194-48A3-BE92-50AA75353A00}"/>
              </a:ext>
            </a:extLst>
          </p:cNvPr>
          <p:cNvSpPr/>
          <p:nvPr/>
        </p:nvSpPr>
        <p:spPr>
          <a:xfrm>
            <a:off x="12817642" y="7780421"/>
            <a:ext cx="1812758" cy="449179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77240" y="635913"/>
            <a:ext cx="1393150" cy="414338"/>
          </a:xfrm>
          <a:prstGeom prst="roundRect">
            <a:avLst>
              <a:gd name="adj" fmla="val 6432"/>
            </a:avLst>
          </a:prstGeom>
          <a:solidFill>
            <a:srgbClr val="082545"/>
          </a:solidFill>
          <a:ln/>
        </p:spPr>
      </p:sp>
      <p:sp>
        <p:nvSpPr>
          <p:cNvPr id="3" name="Text 1"/>
          <p:cNvSpPr/>
          <p:nvPr/>
        </p:nvSpPr>
        <p:spPr>
          <a:xfrm>
            <a:off x="910471" y="702469"/>
            <a:ext cx="1126688" cy="281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ACTION PLAN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777240" y="1137166"/>
            <a:ext cx="8303776" cy="693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Path to Sustainable Profitability</a:t>
            </a:r>
            <a:endParaRPr lang="en-US" sz="4350" dirty="0"/>
          </a:p>
        </p:txBody>
      </p:sp>
      <p:sp>
        <p:nvSpPr>
          <p:cNvPr id="5" name="Shape 3"/>
          <p:cNvSpPr/>
          <p:nvPr/>
        </p:nvSpPr>
        <p:spPr>
          <a:xfrm>
            <a:off x="777240" y="4577358"/>
            <a:ext cx="13075920" cy="30480"/>
          </a:xfrm>
          <a:prstGeom prst="roundRect">
            <a:avLst>
              <a:gd name="adj" fmla="val 109300"/>
            </a:avLst>
          </a:prstGeom>
          <a:solidFill>
            <a:srgbClr val="585F6B"/>
          </a:solidFill>
          <a:ln/>
        </p:spPr>
      </p:sp>
      <p:sp>
        <p:nvSpPr>
          <p:cNvPr id="6" name="Shape 4"/>
          <p:cNvSpPr/>
          <p:nvPr/>
        </p:nvSpPr>
        <p:spPr>
          <a:xfrm>
            <a:off x="3962876" y="3911144"/>
            <a:ext cx="30480" cy="666274"/>
          </a:xfrm>
          <a:prstGeom prst="roundRect">
            <a:avLst>
              <a:gd name="adj" fmla="val 109300"/>
            </a:avLst>
          </a:prstGeom>
          <a:solidFill>
            <a:srgbClr val="585F6B"/>
          </a:solidFill>
          <a:ln/>
        </p:spPr>
      </p:sp>
      <p:sp>
        <p:nvSpPr>
          <p:cNvPr id="7" name="Shape 5"/>
          <p:cNvSpPr/>
          <p:nvPr/>
        </p:nvSpPr>
        <p:spPr>
          <a:xfrm>
            <a:off x="3728323" y="4327505"/>
            <a:ext cx="499705" cy="499705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8" name="Text 6"/>
          <p:cNvSpPr/>
          <p:nvPr/>
        </p:nvSpPr>
        <p:spPr>
          <a:xfrm>
            <a:off x="3811548" y="4369118"/>
            <a:ext cx="333137" cy="416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00" dirty="0"/>
          </a:p>
        </p:txBody>
      </p:sp>
      <p:sp>
        <p:nvSpPr>
          <p:cNvPr id="9" name="Text 7"/>
          <p:cNvSpPr/>
          <p:nvPr/>
        </p:nvSpPr>
        <p:spPr>
          <a:xfrm>
            <a:off x="2354818" y="2157174"/>
            <a:ext cx="3246715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Immediate (0–3 months)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999292" y="2634615"/>
            <a:ext cx="5957888" cy="702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Fix delivery SLAs in high-loss cities and tighten refund/compensation policies to stop cash leakage</a:t>
            </a:r>
            <a:endParaRPr lang="en-US" sz="1700" dirty="0"/>
          </a:p>
        </p:txBody>
      </p:sp>
      <p:sp>
        <p:nvSpPr>
          <p:cNvPr id="11" name="Shape 9"/>
          <p:cNvSpPr/>
          <p:nvPr/>
        </p:nvSpPr>
        <p:spPr>
          <a:xfrm>
            <a:off x="7299722" y="4577298"/>
            <a:ext cx="30480" cy="666274"/>
          </a:xfrm>
          <a:prstGeom prst="roundRect">
            <a:avLst>
              <a:gd name="adj" fmla="val 109300"/>
            </a:avLst>
          </a:prstGeom>
          <a:solidFill>
            <a:srgbClr val="585F6B"/>
          </a:solidFill>
          <a:ln/>
        </p:spPr>
      </p:sp>
      <p:sp>
        <p:nvSpPr>
          <p:cNvPr id="12" name="Shape 10"/>
          <p:cNvSpPr/>
          <p:nvPr/>
        </p:nvSpPr>
        <p:spPr>
          <a:xfrm>
            <a:off x="7065169" y="4327505"/>
            <a:ext cx="499705" cy="499705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3" name="Text 11"/>
          <p:cNvSpPr/>
          <p:nvPr/>
        </p:nvSpPr>
        <p:spPr>
          <a:xfrm>
            <a:off x="7148393" y="4369118"/>
            <a:ext cx="333137" cy="416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00" dirty="0"/>
          </a:p>
        </p:txBody>
      </p:sp>
      <p:sp>
        <p:nvSpPr>
          <p:cNvPr id="14" name="Text 12"/>
          <p:cNvSpPr/>
          <p:nvPr/>
        </p:nvSpPr>
        <p:spPr>
          <a:xfrm>
            <a:off x="5643563" y="5465683"/>
            <a:ext cx="3343037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Short-Term (3–6 months)</a:t>
            </a:r>
            <a:endParaRPr lang="en-US" sz="2150" dirty="0"/>
          </a:p>
        </p:txBody>
      </p:sp>
      <p:sp>
        <p:nvSpPr>
          <p:cNvPr id="15" name="Text 13"/>
          <p:cNvSpPr/>
          <p:nvPr/>
        </p:nvSpPr>
        <p:spPr>
          <a:xfrm>
            <a:off x="4336137" y="5943124"/>
            <a:ext cx="5958007" cy="702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Shift focus from acquisition to retention—launch loyalty programs targeting repeat users who drive 86% of revenue</a:t>
            </a:r>
            <a:endParaRPr lang="en-US" sz="1700" dirty="0"/>
          </a:p>
        </p:txBody>
      </p:sp>
      <p:sp>
        <p:nvSpPr>
          <p:cNvPr id="16" name="Shape 14"/>
          <p:cNvSpPr/>
          <p:nvPr/>
        </p:nvSpPr>
        <p:spPr>
          <a:xfrm>
            <a:off x="10636687" y="3911144"/>
            <a:ext cx="30480" cy="666274"/>
          </a:xfrm>
          <a:prstGeom prst="roundRect">
            <a:avLst>
              <a:gd name="adj" fmla="val 109300"/>
            </a:avLst>
          </a:prstGeom>
          <a:solidFill>
            <a:srgbClr val="585F6B"/>
          </a:solidFill>
          <a:ln/>
        </p:spPr>
      </p:sp>
      <p:sp>
        <p:nvSpPr>
          <p:cNvPr id="17" name="Shape 15"/>
          <p:cNvSpPr/>
          <p:nvPr/>
        </p:nvSpPr>
        <p:spPr>
          <a:xfrm>
            <a:off x="10402133" y="4327505"/>
            <a:ext cx="499705" cy="499705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8" name="Text 16"/>
          <p:cNvSpPr/>
          <p:nvPr/>
        </p:nvSpPr>
        <p:spPr>
          <a:xfrm>
            <a:off x="10485358" y="4369118"/>
            <a:ext cx="333137" cy="4163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00" dirty="0"/>
          </a:p>
        </p:txBody>
      </p:sp>
      <p:sp>
        <p:nvSpPr>
          <p:cNvPr id="19" name="Text 17"/>
          <p:cNvSpPr/>
          <p:nvPr/>
        </p:nvSpPr>
        <p:spPr>
          <a:xfrm>
            <a:off x="9099352" y="2157174"/>
            <a:ext cx="3105507" cy="347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Strategic (6–12 months)</a:t>
            </a:r>
            <a:endParaRPr lang="en-US" sz="2150" dirty="0"/>
          </a:p>
        </p:txBody>
      </p:sp>
      <p:sp>
        <p:nvSpPr>
          <p:cNvPr id="20" name="Text 18"/>
          <p:cNvSpPr/>
          <p:nvPr/>
        </p:nvSpPr>
        <p:spPr>
          <a:xfrm>
            <a:off x="7673102" y="2634615"/>
            <a:ext cx="5958007" cy="1054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Rebuild unit economics before scaling further—optimize delivery costs and align marketing spend with CLTV, not CAC alone</a:t>
            </a:r>
            <a:endParaRPr lang="en-US" sz="1700" dirty="0"/>
          </a:p>
        </p:txBody>
      </p:sp>
      <p:sp>
        <p:nvSpPr>
          <p:cNvPr id="21" name="Text 19"/>
          <p:cNvSpPr/>
          <p:nvPr/>
        </p:nvSpPr>
        <p:spPr>
          <a:xfrm>
            <a:off x="777240" y="6890623"/>
            <a:ext cx="13075920" cy="702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Core Diagnosis:</a:t>
            </a:r>
            <a:r>
              <a:rPr lang="en-US" sz="17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This is an operations and unit economics problem, not a demand, pricing, or marketing scale issue. Profitability requires operational excellence, not just revenue growth.</a:t>
            </a:r>
            <a:endParaRPr lang="en-US" sz="17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9AEA798-8124-4F30-9CC8-8325FE55EB23}"/>
              </a:ext>
            </a:extLst>
          </p:cNvPr>
          <p:cNvSpPr/>
          <p:nvPr/>
        </p:nvSpPr>
        <p:spPr>
          <a:xfrm>
            <a:off x="12817642" y="7780421"/>
            <a:ext cx="1812758" cy="449179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926425"/>
            <a:ext cx="1973937" cy="426244"/>
          </a:xfrm>
          <a:prstGeom prst="roundRect">
            <a:avLst>
              <a:gd name="adj" fmla="val 6386"/>
            </a:avLst>
          </a:prstGeom>
          <a:solidFill>
            <a:srgbClr val="082545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994410"/>
            <a:ext cx="170176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BUSINESS BASELINE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443395"/>
            <a:ext cx="93817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Operating at Scale, Not Profitability</a:t>
            </a:r>
            <a:endParaRPr lang="en-US" sz="4450" dirty="0"/>
          </a:p>
        </p:txBody>
      </p:sp>
      <p:sp>
        <p:nvSpPr>
          <p:cNvPr id="5" name="Text 3"/>
          <p:cNvSpPr/>
          <p:nvPr/>
        </p:nvSpPr>
        <p:spPr>
          <a:xfrm>
            <a:off x="793790" y="2605683"/>
            <a:ext cx="6379607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837K</a:t>
            </a:r>
            <a:endParaRPr lang="en-US" sz="5850" dirty="0"/>
          </a:p>
        </p:txBody>
      </p:sp>
      <p:sp>
        <p:nvSpPr>
          <p:cNvPr id="6" name="Text 4"/>
          <p:cNvSpPr/>
          <p:nvPr/>
        </p:nvSpPr>
        <p:spPr>
          <a:xfrm>
            <a:off x="2565916" y="36374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Completed Orders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127897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Strong transaction volume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456884" y="2605683"/>
            <a:ext cx="6379726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₹472Cr</a:t>
            </a:r>
            <a:endParaRPr lang="en-US" sz="5850" dirty="0"/>
          </a:p>
        </p:txBody>
      </p:sp>
      <p:sp>
        <p:nvSpPr>
          <p:cNvPr id="9" name="Text 7"/>
          <p:cNvSpPr/>
          <p:nvPr/>
        </p:nvSpPr>
        <p:spPr>
          <a:xfrm>
            <a:off x="9229130" y="36374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Net Revenue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56884" y="4127897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Substantial top-line growth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83096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What This Reveals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793790" y="559641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business operates at significant scale with confirmed customer demand. High transaction volumes and substantial revenue demonstrate market traction and operational capacity.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657737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Critical Insight: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The challenge isn't scale or demand—it's achieving profitability at scale. Revenue growth masks underlying unit economics problems.</a:t>
            </a:r>
            <a:endParaRPr lang="en-US" sz="17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13B01A4-BF81-478E-B2FB-03943752FD96}"/>
              </a:ext>
            </a:extLst>
          </p:cNvPr>
          <p:cNvSpPr/>
          <p:nvPr/>
        </p:nvSpPr>
        <p:spPr>
          <a:xfrm>
            <a:off x="12817642" y="7780421"/>
            <a:ext cx="1812758" cy="449179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288256" y="514112"/>
            <a:ext cx="1791891" cy="317897"/>
          </a:xfrm>
          <a:prstGeom prst="roundRect">
            <a:avLst>
              <a:gd name="adj" fmla="val 6594"/>
            </a:avLst>
          </a:prstGeom>
          <a:noFill/>
          <a:ln w="7620">
            <a:solidFill>
              <a:srgbClr val="66A8EE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1400651" y="574119"/>
            <a:ext cx="1567101" cy="1978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100" dirty="0">
                <a:solidFill>
                  <a:srgbClr val="66A8EE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REVENUE COMPOSITION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1288256" y="885825"/>
            <a:ext cx="8187214" cy="545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Repeat Customers Drive 86% of Revenue</a:t>
            </a:r>
            <a:endParaRPr lang="en-US" sz="34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8256" y="1784866"/>
            <a:ext cx="7685842" cy="4098846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3788212" y="5914192"/>
            <a:ext cx="174665" cy="174665"/>
          </a:xfrm>
          <a:prstGeom prst="roundRect">
            <a:avLst>
              <a:gd name="adj" fmla="val 10470"/>
            </a:avLst>
          </a:prstGeom>
          <a:solidFill>
            <a:srgbClr val="0C3C6E"/>
          </a:solidFill>
          <a:ln/>
        </p:spPr>
      </p:sp>
      <p:sp>
        <p:nvSpPr>
          <p:cNvPr id="7" name="Text 4"/>
          <p:cNvSpPr/>
          <p:nvPr/>
        </p:nvSpPr>
        <p:spPr>
          <a:xfrm>
            <a:off x="4023836" y="5914192"/>
            <a:ext cx="1031081" cy="1746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3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Repeat Users</a:t>
            </a:r>
            <a:endParaRPr lang="en-US" sz="1350" dirty="0"/>
          </a:p>
        </p:txBody>
      </p:sp>
      <p:sp>
        <p:nvSpPr>
          <p:cNvPr id="8" name="Shape 5"/>
          <p:cNvSpPr/>
          <p:nvPr/>
        </p:nvSpPr>
        <p:spPr>
          <a:xfrm>
            <a:off x="5207318" y="5914192"/>
            <a:ext cx="174665" cy="174665"/>
          </a:xfrm>
          <a:prstGeom prst="roundRect">
            <a:avLst>
              <a:gd name="adj" fmla="val 10470"/>
            </a:avLst>
          </a:prstGeom>
          <a:solidFill>
            <a:srgbClr val="4595EA"/>
          </a:solidFill>
          <a:ln/>
        </p:spPr>
      </p:sp>
      <p:sp>
        <p:nvSpPr>
          <p:cNvPr id="9" name="Text 6"/>
          <p:cNvSpPr/>
          <p:nvPr/>
        </p:nvSpPr>
        <p:spPr>
          <a:xfrm>
            <a:off x="5442942" y="5914192"/>
            <a:ext cx="836652" cy="1746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3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New Users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9407962" y="3565922"/>
            <a:ext cx="3941802" cy="7418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dirty="0">
                <a:solidFill>
                  <a:srgbClr val="000000"/>
                </a:solidFill>
                <a:highlight>
                  <a:srgbClr val="66A8EE"/>
                </a:highlight>
                <a:latin typeface="Roboto" pitchFamily="34" charset="0"/>
                <a:ea typeface="Roboto" pitchFamily="34" charset="-122"/>
                <a:cs typeface="Roboto" pitchFamily="34" charset="-120"/>
              </a:rPr>
              <a:t>Business Risk:</a:t>
            </a:r>
            <a:r>
              <a:rPr lang="en-US" sz="13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Any experience failure directly threatens revenue stability and long-term growth potential.</a:t>
            </a:r>
            <a:endParaRPr lang="en-US" sz="1350" dirty="0"/>
          </a:p>
        </p:txBody>
      </p:sp>
      <p:sp>
        <p:nvSpPr>
          <p:cNvPr id="11" name="Shape 8"/>
          <p:cNvSpPr/>
          <p:nvPr/>
        </p:nvSpPr>
        <p:spPr>
          <a:xfrm>
            <a:off x="1288256" y="6391513"/>
            <a:ext cx="5959673" cy="1323975"/>
          </a:xfrm>
          <a:prstGeom prst="roundRect">
            <a:avLst>
              <a:gd name="adj" fmla="val 8288"/>
            </a:avLst>
          </a:prstGeom>
          <a:solidFill>
            <a:srgbClr val="202733"/>
          </a:solidFill>
          <a:ln w="22860">
            <a:solidFill>
              <a:srgbClr val="585F6B"/>
            </a:solidFill>
            <a:prstDash val="solid"/>
          </a:ln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5396" y="6391513"/>
            <a:ext cx="91440" cy="1323975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1554361" y="6589038"/>
            <a:ext cx="2183606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New Users</a:t>
            </a:r>
            <a:endParaRPr lang="en-US" sz="1700" dirty="0"/>
          </a:p>
        </p:txBody>
      </p:sp>
      <p:sp>
        <p:nvSpPr>
          <p:cNvPr id="14" name="Text 10"/>
          <p:cNvSpPr/>
          <p:nvPr/>
        </p:nvSpPr>
        <p:spPr>
          <a:xfrm>
            <a:off x="1554361" y="6942653"/>
            <a:ext cx="5496044" cy="2472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121K orders • ₹68.21 Cr revenue</a:t>
            </a:r>
            <a:endParaRPr lang="en-US" sz="1350" dirty="0"/>
          </a:p>
        </p:txBody>
      </p:sp>
      <p:sp>
        <p:nvSpPr>
          <p:cNvPr id="15" name="Text 11"/>
          <p:cNvSpPr/>
          <p:nvPr/>
        </p:nvSpPr>
        <p:spPr>
          <a:xfrm>
            <a:off x="1554361" y="7270671"/>
            <a:ext cx="5496044" cy="2472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Acquisition engine functioning</a:t>
            </a:r>
            <a:endParaRPr lang="en-US" sz="1350" dirty="0"/>
          </a:p>
        </p:txBody>
      </p:sp>
      <p:sp>
        <p:nvSpPr>
          <p:cNvPr id="16" name="Shape 12"/>
          <p:cNvSpPr/>
          <p:nvPr/>
        </p:nvSpPr>
        <p:spPr>
          <a:xfrm>
            <a:off x="7382470" y="6391513"/>
            <a:ext cx="5959673" cy="1323975"/>
          </a:xfrm>
          <a:prstGeom prst="roundRect">
            <a:avLst>
              <a:gd name="adj" fmla="val 8288"/>
            </a:avLst>
          </a:prstGeom>
          <a:solidFill>
            <a:srgbClr val="202733"/>
          </a:solidFill>
          <a:ln w="22860">
            <a:solidFill>
              <a:srgbClr val="585F6B"/>
            </a:solidFill>
            <a:prstDash val="solid"/>
          </a:ln>
        </p:spPr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9610" y="6391513"/>
            <a:ext cx="91440" cy="1323975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7648575" y="6589038"/>
            <a:ext cx="2183606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Repeat Users</a:t>
            </a:r>
            <a:endParaRPr lang="en-US" sz="1700" dirty="0"/>
          </a:p>
        </p:txBody>
      </p:sp>
      <p:sp>
        <p:nvSpPr>
          <p:cNvPr id="19" name="Text 14"/>
          <p:cNvSpPr/>
          <p:nvPr/>
        </p:nvSpPr>
        <p:spPr>
          <a:xfrm>
            <a:off x="7648575" y="6942653"/>
            <a:ext cx="5496044" cy="2472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716K orders • ₹403.30 Cr revenue</a:t>
            </a:r>
            <a:endParaRPr lang="en-US" sz="1350" dirty="0"/>
          </a:p>
        </p:txBody>
      </p:sp>
      <p:sp>
        <p:nvSpPr>
          <p:cNvPr id="20" name="Text 15"/>
          <p:cNvSpPr/>
          <p:nvPr/>
        </p:nvSpPr>
        <p:spPr>
          <a:xfrm>
            <a:off x="7648575" y="7270671"/>
            <a:ext cx="5496044" cy="2472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Retention is the real revenue driver</a:t>
            </a:r>
            <a:endParaRPr lang="en-US" sz="13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2151983-F790-4F70-A3B9-9FC92A49F497}"/>
              </a:ext>
            </a:extLst>
          </p:cNvPr>
          <p:cNvSpPr/>
          <p:nvPr/>
        </p:nvSpPr>
        <p:spPr>
          <a:xfrm>
            <a:off x="12817642" y="7780421"/>
            <a:ext cx="1812758" cy="449179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007983" y="837605"/>
            <a:ext cx="1523048" cy="320754"/>
          </a:xfrm>
          <a:prstGeom prst="roundRect">
            <a:avLst>
              <a:gd name="adj" fmla="val 6840"/>
            </a:avLst>
          </a:prstGeom>
          <a:solidFill>
            <a:srgbClr val="082545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17640" y="924878"/>
            <a:ext cx="146209" cy="14620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336953" y="892373"/>
            <a:ext cx="1084421" cy="2112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1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CRITICAL ALERT</a:t>
            </a:r>
            <a:endParaRPr lang="en-US" sz="1150" dirty="0"/>
          </a:p>
        </p:txBody>
      </p:sp>
      <p:sp>
        <p:nvSpPr>
          <p:cNvPr id="5" name="Text 2"/>
          <p:cNvSpPr/>
          <p:nvPr/>
        </p:nvSpPr>
        <p:spPr>
          <a:xfrm>
            <a:off x="1007983" y="1217295"/>
            <a:ext cx="9720262" cy="5712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Customer Churn Threatens Revenue Stability</a:t>
            </a:r>
            <a:endParaRPr lang="en-US" sz="3550" dirty="0"/>
          </a:p>
        </p:txBody>
      </p:sp>
      <p:sp>
        <p:nvSpPr>
          <p:cNvPr id="6" name="Text 3"/>
          <p:cNvSpPr/>
          <p:nvPr/>
        </p:nvSpPr>
        <p:spPr>
          <a:xfrm>
            <a:off x="6190655" y="3197781"/>
            <a:ext cx="2248614" cy="456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35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27%</a:t>
            </a:r>
            <a:endParaRPr lang="en-US" sz="35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3957" y="2055138"/>
            <a:ext cx="2742247" cy="274224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167914" y="4990267"/>
            <a:ext cx="2294453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Customer Churn Rate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1007983" y="5496758"/>
            <a:ext cx="2742247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What This Means</a:t>
            </a:r>
            <a:endParaRPr lang="en-US" sz="2150" dirty="0"/>
          </a:p>
        </p:txBody>
      </p:sp>
      <p:sp>
        <p:nvSpPr>
          <p:cNvPr id="10" name="Text 6"/>
          <p:cNvSpPr/>
          <p:nvPr/>
        </p:nvSpPr>
        <p:spPr>
          <a:xfrm>
            <a:off x="1007983" y="6060400"/>
            <a:ext cx="12614315" cy="2639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27% churn rate is significantly elevated for e-commerce, indicating systemic post-order experience problems that erode customer lifetime value.</a:t>
            </a:r>
            <a:endParaRPr lang="en-US" sz="14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7983" y="6587192"/>
            <a:ext cx="91321" cy="91321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1246584" y="6490097"/>
            <a:ext cx="2285167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Revenue Impact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1246584" y="6863953"/>
            <a:ext cx="5976461" cy="5279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Losing customers faster than industry benchmarks directly impacts future revenue predictability</a:t>
            </a:r>
            <a:endParaRPr lang="en-US" sz="140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07116" y="6587192"/>
            <a:ext cx="91321" cy="91321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645718" y="6490097"/>
            <a:ext cx="2285167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Experience Signal</a:t>
            </a:r>
            <a:endParaRPr lang="en-US" sz="1750" dirty="0"/>
          </a:p>
        </p:txBody>
      </p:sp>
      <p:sp>
        <p:nvSpPr>
          <p:cNvPr id="16" name="Text 10"/>
          <p:cNvSpPr/>
          <p:nvPr/>
        </p:nvSpPr>
        <p:spPr>
          <a:xfrm>
            <a:off x="7645718" y="6863953"/>
            <a:ext cx="5976580" cy="5279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 churn correlates with delivery delays, service failures, and unmet expectations</a:t>
            </a:r>
            <a:endParaRPr lang="en-US" sz="14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B1612EF-BDC3-4F6B-848D-5EF0E9EAA9A5}"/>
              </a:ext>
            </a:extLst>
          </p:cNvPr>
          <p:cNvSpPr/>
          <p:nvPr/>
        </p:nvSpPr>
        <p:spPr>
          <a:xfrm>
            <a:off x="12817642" y="7780421"/>
            <a:ext cx="1812758" cy="449179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8977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Delivery Delays: A Systemic Operational Failure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47499"/>
            <a:ext cx="3664744" cy="2395657"/>
          </a:xfrm>
          <a:prstGeom prst="roundRect">
            <a:avLst>
              <a:gd name="adj" fmla="val 1420"/>
            </a:avLst>
          </a:prstGeom>
          <a:solidFill>
            <a:srgbClr val="3F4652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074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Scale of the Problem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564731"/>
            <a:ext cx="3211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Majority of orders experience delivery delays—approximately 835K orders affected across the customer base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2847499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3F4652"/>
          </a:solidFill>
          <a:ln/>
        </p:spPr>
      </p:sp>
      <p:sp>
        <p:nvSpPr>
          <p:cNvPr id="8" name="Text 5"/>
          <p:cNvSpPr/>
          <p:nvPr/>
        </p:nvSpPr>
        <p:spPr>
          <a:xfrm>
            <a:off x="4912162" y="30743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Cascading Impact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162" y="3564731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Poor delivery experience drives high complaint volumes, reduces repeat purchases, and increases costly refunds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469969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3F4652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6967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Root Cause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187202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Delivery is the single biggest operational failure, not an isolated incident but a structural weakness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570911" y="481965"/>
            <a:ext cx="1715095" cy="299799"/>
          </a:xfrm>
          <a:prstGeom prst="roundRect">
            <a:avLst>
              <a:gd name="adj" fmla="val 6665"/>
            </a:avLst>
          </a:prstGeom>
          <a:noFill/>
          <a:ln w="7620">
            <a:solidFill>
              <a:srgbClr val="66A8EE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1678424" y="539472"/>
            <a:ext cx="1500068" cy="1847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000" dirty="0">
                <a:solidFill>
                  <a:srgbClr val="66A8EE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MARKETING EFFICIENCY</a:t>
            </a:r>
            <a:endParaRPr lang="en-US" sz="1000" dirty="0"/>
          </a:p>
        </p:txBody>
      </p:sp>
      <p:sp>
        <p:nvSpPr>
          <p:cNvPr id="4" name="Text 2"/>
          <p:cNvSpPr/>
          <p:nvPr/>
        </p:nvSpPr>
        <p:spPr>
          <a:xfrm>
            <a:off x="1570911" y="830580"/>
            <a:ext cx="7976473" cy="5203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Acquisition Volume vs. Quality Trade-off</a:t>
            </a:r>
            <a:endParaRPr lang="en-US" sz="32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0911" y="1671518"/>
            <a:ext cx="7325320" cy="415099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310092" y="3189684"/>
            <a:ext cx="3675459" cy="3121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Channel Performance Analysis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9310092" y="3624024"/>
            <a:ext cx="3756898" cy="6925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Key Insight:</a:t>
            </a:r>
            <a:r>
              <a:rPr lang="en-US" sz="13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Paid acquisition delivers volume efficiently, but volume alone doesn't guarantee profitability or sustainable unit economics.</a:t>
            </a:r>
            <a:endParaRPr lang="en-US" sz="1300" dirty="0"/>
          </a:p>
        </p:txBody>
      </p:sp>
      <p:sp>
        <p:nvSpPr>
          <p:cNvPr id="8" name="Shape 5"/>
          <p:cNvSpPr/>
          <p:nvPr/>
        </p:nvSpPr>
        <p:spPr>
          <a:xfrm>
            <a:off x="1570911" y="6346984"/>
            <a:ext cx="5683210" cy="1400651"/>
          </a:xfrm>
          <a:prstGeom prst="roundRect">
            <a:avLst>
              <a:gd name="adj" fmla="val 7834"/>
            </a:avLst>
          </a:prstGeom>
          <a:solidFill>
            <a:srgbClr val="202733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0911" y="6324124"/>
            <a:ext cx="5683210" cy="91440"/>
          </a:xfrm>
          <a:prstGeom prst="rect">
            <a:avLst/>
          </a:prstGeom>
        </p:spPr>
      </p:pic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2723" y="6097310"/>
            <a:ext cx="499467" cy="499467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12503" y="6247090"/>
            <a:ext cx="199787" cy="19978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760220" y="6763226"/>
            <a:ext cx="208121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Paid Channels</a:t>
            </a:r>
            <a:endParaRPr lang="en-US" sz="1600" dirty="0"/>
          </a:p>
        </p:txBody>
      </p:sp>
      <p:sp>
        <p:nvSpPr>
          <p:cNvPr id="13" name="Text 7"/>
          <p:cNvSpPr/>
          <p:nvPr/>
        </p:nvSpPr>
        <p:spPr>
          <a:xfrm>
            <a:off x="1760220" y="7096601"/>
            <a:ext cx="5304592" cy="4617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~73% of new user acquisition with lowest CAC—efficient for volume generation</a:t>
            </a:r>
            <a:endParaRPr lang="en-US" sz="1300" dirty="0"/>
          </a:p>
        </p:txBody>
      </p:sp>
      <p:sp>
        <p:nvSpPr>
          <p:cNvPr id="14" name="Shape 8"/>
          <p:cNvSpPr/>
          <p:nvPr/>
        </p:nvSpPr>
        <p:spPr>
          <a:xfrm>
            <a:off x="7376279" y="6346984"/>
            <a:ext cx="5683210" cy="1400651"/>
          </a:xfrm>
          <a:prstGeom prst="roundRect">
            <a:avLst>
              <a:gd name="adj" fmla="val 7834"/>
            </a:avLst>
          </a:prstGeom>
          <a:solidFill>
            <a:srgbClr val="202733"/>
          </a:solidFill>
          <a:ln/>
        </p:spPr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6279" y="6324124"/>
            <a:ext cx="5683210" cy="91440"/>
          </a:xfrm>
          <a:prstGeom prst="rect">
            <a:avLst/>
          </a:prstGeom>
        </p:spPr>
      </p:pic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68091" y="6097310"/>
            <a:ext cx="499467" cy="499467"/>
          </a:xfrm>
          <a:prstGeom prst="rect">
            <a:avLst/>
          </a:prstGeom>
        </p:spPr>
      </p:pic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117872" y="6247090"/>
            <a:ext cx="199787" cy="199787"/>
          </a:xfrm>
          <a:prstGeom prst="rect">
            <a:avLst/>
          </a:prstGeom>
        </p:spPr>
      </p:pic>
      <p:sp>
        <p:nvSpPr>
          <p:cNvPr id="18" name="Text 9"/>
          <p:cNvSpPr/>
          <p:nvPr/>
        </p:nvSpPr>
        <p:spPr>
          <a:xfrm>
            <a:off x="7565588" y="6763226"/>
            <a:ext cx="2081212" cy="260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Organic &amp; Referral</a:t>
            </a:r>
            <a:endParaRPr lang="en-US" sz="1600" dirty="0"/>
          </a:p>
        </p:txBody>
      </p:sp>
      <p:sp>
        <p:nvSpPr>
          <p:cNvPr id="19" name="Text 10"/>
          <p:cNvSpPr/>
          <p:nvPr/>
        </p:nvSpPr>
        <p:spPr>
          <a:xfrm>
            <a:off x="7565588" y="7096601"/>
            <a:ext cx="5304592" cy="4617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3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Higher CAC with lower acquisition volume—less scalable but potentially higher intent</a:t>
            </a:r>
            <a:endParaRPr lang="en-US" sz="13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A323B30-DF25-474A-B9FA-C5C8F3DEE928}"/>
              </a:ext>
            </a:extLst>
          </p:cNvPr>
          <p:cNvSpPr/>
          <p:nvPr/>
        </p:nvSpPr>
        <p:spPr>
          <a:xfrm>
            <a:off x="12817642" y="7780421"/>
            <a:ext cx="1812758" cy="449179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4728" y="907256"/>
            <a:ext cx="11232118" cy="611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Customer Lifetime Value: No Channel Advantage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684728" y="1953935"/>
            <a:ext cx="13260943" cy="645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050"/>
              </a:lnSpc>
              <a:buNone/>
            </a:pPr>
            <a:r>
              <a:rPr lang="en-US" sz="50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₹15K</a:t>
            </a:r>
            <a:endParaRPr lang="en-US" sz="5050" dirty="0"/>
          </a:p>
        </p:txBody>
      </p:sp>
      <p:sp>
        <p:nvSpPr>
          <p:cNvPr id="4" name="Text 2"/>
          <p:cNvSpPr/>
          <p:nvPr/>
        </p:nvSpPr>
        <p:spPr>
          <a:xfrm>
            <a:off x="5902643" y="2823924"/>
            <a:ext cx="2825115" cy="305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Highest Individual CLTV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684728" y="3230761"/>
            <a:ext cx="13260943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Peak customer value observed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684728" y="3775353"/>
            <a:ext cx="2934891" cy="366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Channel Parity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684728" y="4395311"/>
            <a:ext cx="13260943" cy="582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Average CLTV remains consistent across all acquisition channels—paid, organic, and referral show no meaningful differentiation in long-term customer quality.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684728" y="5231368"/>
            <a:ext cx="2934891" cy="3668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3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Strategic Implication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684728" y="5851327"/>
            <a:ext cx="13260943" cy="582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acquisition channel delivers demonstrably higher-quality customers. Marketing spend is optimized for acquisition volume rather than long-term customer value creation.</a:t>
            </a:r>
            <a:endParaRPr lang="en-US" sz="150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868" y="6601182"/>
            <a:ext cx="45720" cy="744022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926068" y="6624042"/>
            <a:ext cx="2445782" cy="305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Opportunity Cost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926068" y="7030879"/>
            <a:ext cx="13019603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Resources allocated to volume acquisition could generate higher ROI if redirected toward retention and experience improvement</a:t>
            </a:r>
            <a:endParaRPr lang="en-US" sz="15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5C5C586-F640-4FDF-A8C1-DF4A0206B808}"/>
              </a:ext>
            </a:extLst>
          </p:cNvPr>
          <p:cNvSpPr/>
          <p:nvPr/>
        </p:nvSpPr>
        <p:spPr>
          <a:xfrm>
            <a:off x="12817642" y="7780421"/>
            <a:ext cx="1812758" cy="449179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2605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Unit Economics Failure: Scaling Increases Losses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583775"/>
            <a:ext cx="7556421" cy="3838694"/>
          </a:xfrm>
          <a:prstGeom prst="roundRect">
            <a:avLst>
              <a:gd name="adj" fmla="val 886"/>
            </a:avLst>
          </a:prstGeom>
          <a:solidFill>
            <a:srgbClr val="3F4652"/>
          </a:solidFill>
          <a:ln/>
        </p:spPr>
      </p:sp>
      <p:sp>
        <p:nvSpPr>
          <p:cNvPr id="5" name="Shape 2"/>
          <p:cNvSpPr/>
          <p:nvPr/>
        </p:nvSpPr>
        <p:spPr>
          <a:xfrm>
            <a:off x="793790" y="2583775"/>
            <a:ext cx="3778210" cy="2168843"/>
          </a:xfrm>
          <a:prstGeom prst="roundRect">
            <a:avLst>
              <a:gd name="adj" fmla="val 1569"/>
            </a:avLst>
          </a:prstGeom>
          <a:solidFill>
            <a:srgbClr val="3F4652"/>
          </a:solidFill>
          <a:ln/>
        </p:spPr>
      </p:sp>
      <p:sp>
        <p:nvSpPr>
          <p:cNvPr id="6" name="Text 3"/>
          <p:cNvSpPr/>
          <p:nvPr/>
        </p:nvSpPr>
        <p:spPr>
          <a:xfrm>
            <a:off x="1020604" y="28105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Contribution Margin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3301008"/>
            <a:ext cx="33245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–₹119.34 Cr Loss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0604" y="3799999"/>
            <a:ext cx="33245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Core business economics are broken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572000" y="2583775"/>
            <a:ext cx="3778210" cy="2168843"/>
          </a:xfrm>
          <a:prstGeom prst="rect">
            <a:avLst/>
          </a:prstGeom>
          <a:solidFill>
            <a:srgbClr val="3F4652"/>
          </a:solidFill>
          <a:ln/>
        </p:spPr>
      </p:sp>
      <p:sp>
        <p:nvSpPr>
          <p:cNvPr id="10" name="Shape 7"/>
          <p:cNvSpPr/>
          <p:nvPr/>
        </p:nvSpPr>
        <p:spPr>
          <a:xfrm>
            <a:off x="4572000" y="2583775"/>
            <a:ext cx="30480" cy="2168843"/>
          </a:xfrm>
          <a:prstGeom prst="roundRect">
            <a:avLst>
              <a:gd name="adj" fmla="val 111628"/>
            </a:avLst>
          </a:prstGeom>
          <a:solidFill>
            <a:srgbClr val="585F6B"/>
          </a:solidFill>
          <a:ln/>
        </p:spPr>
      </p:sp>
      <p:sp>
        <p:nvSpPr>
          <p:cNvPr id="11" name="Text 8"/>
          <p:cNvSpPr/>
          <p:nvPr/>
        </p:nvSpPr>
        <p:spPr>
          <a:xfrm>
            <a:off x="4798814" y="28105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Primary Cost Drivers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4798814" y="3301008"/>
            <a:ext cx="332458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Delivery costs, marketing spend, refunds, and customer compensation erode margins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4752618"/>
            <a:ext cx="7556421" cy="1669852"/>
          </a:xfrm>
          <a:prstGeom prst="rect">
            <a:avLst/>
          </a:prstGeom>
          <a:solidFill>
            <a:srgbClr val="3F4652"/>
          </a:solidFill>
          <a:ln/>
        </p:spPr>
      </p:sp>
      <p:sp>
        <p:nvSpPr>
          <p:cNvPr id="14" name="Shape 11"/>
          <p:cNvSpPr/>
          <p:nvPr/>
        </p:nvSpPr>
        <p:spPr>
          <a:xfrm>
            <a:off x="793790" y="4752618"/>
            <a:ext cx="7556421" cy="30480"/>
          </a:xfrm>
          <a:prstGeom prst="roundRect">
            <a:avLst>
              <a:gd name="adj" fmla="val 111628"/>
            </a:avLst>
          </a:prstGeom>
          <a:solidFill>
            <a:srgbClr val="585F6B"/>
          </a:solidFill>
          <a:ln/>
        </p:spPr>
      </p:sp>
      <p:sp>
        <p:nvSpPr>
          <p:cNvPr id="15" name="Text 12"/>
          <p:cNvSpPr/>
          <p:nvPr/>
        </p:nvSpPr>
        <p:spPr>
          <a:xfrm>
            <a:off x="1020604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Growth Paradox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020604" y="5469850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Every incremental order increases total losses—scaling amplifies the problem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793790" y="667762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is a </a:t>
            </a:r>
            <a:r>
              <a:rPr lang="en-US" sz="1750" dirty="0">
                <a:solidFill>
                  <a:srgbClr val="000000"/>
                </a:solidFill>
                <a:highlight>
                  <a:srgbClr val="66A8EE"/>
                </a:highlight>
                <a:latin typeface="Roboto" pitchFamily="34" charset="0"/>
                <a:ea typeface="Roboto" pitchFamily="34" charset="-122"/>
                <a:cs typeface="Roboto" pitchFamily="34" charset="-120"/>
              </a:rPr>
              <a:t>unit economics failure</a:t>
            </a: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not a growth failure. Without fixing cost structure, expansion accelerates cash burn.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76156" y="1184196"/>
            <a:ext cx="2147292" cy="344567"/>
          </a:xfrm>
          <a:prstGeom prst="roundRect">
            <a:avLst>
              <a:gd name="adj" fmla="val 6728"/>
            </a:avLst>
          </a:prstGeom>
          <a:solidFill>
            <a:srgbClr val="082545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2004" y="1279208"/>
            <a:ext cx="154543" cy="15454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3818" y="1242060"/>
            <a:ext cx="1683782" cy="2288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2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GEOGRAPHIC ANALYSIS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676156" y="1594485"/>
            <a:ext cx="11697414" cy="6037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All Cities Loss-Making: Geographic Expansion Risk</a:t>
            </a:r>
            <a:endParaRPr lang="en-US" sz="38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156" y="2630091"/>
            <a:ext cx="8465820" cy="3509843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54952" y="4873063"/>
            <a:ext cx="421329" cy="42132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99132" y="4965229"/>
            <a:ext cx="1895981" cy="236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4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City D: -₹3.10 Cr</a:t>
            </a:r>
            <a:endParaRPr lang="en-US" sz="1450" dirty="0"/>
          </a:p>
        </p:txBody>
      </p:sp>
      <p:sp>
        <p:nvSpPr>
          <p:cNvPr id="9" name="Text 4"/>
          <p:cNvSpPr/>
          <p:nvPr/>
        </p:nvSpPr>
        <p:spPr>
          <a:xfrm>
            <a:off x="6847178" y="4965229"/>
            <a:ext cx="1895980" cy="236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4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City C: -₹5.75 Cr</a:t>
            </a:r>
            <a:endParaRPr lang="en-US" sz="14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490499" y="4873063"/>
            <a:ext cx="421329" cy="42132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923017" y="3462443"/>
            <a:ext cx="1895980" cy="236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4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City B: -₹8.20 Cr</a:t>
            </a:r>
            <a:endParaRPr lang="en-US" sz="145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498925" y="3361851"/>
            <a:ext cx="421329" cy="421329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999132" y="3470870"/>
            <a:ext cx="1895981" cy="236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4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City A: -₹17.45 Cr</a:t>
            </a:r>
            <a:endParaRPr lang="en-US" sz="1450" dirty="0"/>
          </a:p>
        </p:txBody>
      </p:sp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855742" y="3378704"/>
            <a:ext cx="421329" cy="421329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676156" y="6209839"/>
            <a:ext cx="8465820" cy="5724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Geographic distribution reveals no profitable markets—expansion replicates losses across new territories.</a:t>
            </a:r>
            <a:endParaRPr lang="en-US" sz="1500" dirty="0"/>
          </a:p>
        </p:txBody>
      </p:sp>
      <p:sp>
        <p:nvSpPr>
          <p:cNvPr id="16" name="Text 8"/>
          <p:cNvSpPr/>
          <p:nvPr/>
        </p:nvSpPr>
        <p:spPr>
          <a:xfrm>
            <a:off x="9620845" y="2947988"/>
            <a:ext cx="2897862" cy="362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Critical Findings</a:t>
            </a:r>
            <a:endParaRPr lang="en-US" sz="2250" dirty="0"/>
          </a:p>
        </p:txBody>
      </p:sp>
      <p:sp>
        <p:nvSpPr>
          <p:cNvPr id="17" name="Text 9"/>
          <p:cNvSpPr/>
          <p:nvPr/>
        </p:nvSpPr>
        <p:spPr>
          <a:xfrm>
            <a:off x="9620845" y="3474720"/>
            <a:ext cx="4341019" cy="11448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 7 operational cities generate losses</a:t>
            </a:r>
            <a:endParaRPr lang="en-US" sz="1500" dirty="0"/>
          </a:p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Some high-revenue cities produce even higher losses</a:t>
            </a:r>
            <a:endParaRPr lang="en-US" sz="1500" dirty="0"/>
          </a:p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5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Highest single-city loss: ₹17.45 Cr</a:t>
            </a:r>
            <a:endParaRPr lang="en-US" sz="1500" dirty="0"/>
          </a:p>
        </p:txBody>
      </p:sp>
      <p:sp>
        <p:nvSpPr>
          <p:cNvPr id="18" name="Shape 10"/>
          <p:cNvSpPr/>
          <p:nvPr/>
        </p:nvSpPr>
        <p:spPr>
          <a:xfrm>
            <a:off x="9620845" y="4804544"/>
            <a:ext cx="4341019" cy="1602224"/>
          </a:xfrm>
          <a:prstGeom prst="roundRect">
            <a:avLst>
              <a:gd name="adj" fmla="val 1809"/>
            </a:avLst>
          </a:prstGeom>
          <a:solidFill>
            <a:srgbClr val="082545"/>
          </a:solidFill>
          <a:ln/>
        </p:spPr>
      </p:sp>
      <p:pic>
        <p:nvPicPr>
          <p:cNvPr id="19" name="Image 6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813965" y="5082555"/>
            <a:ext cx="241459" cy="193119"/>
          </a:xfrm>
          <a:prstGeom prst="rect">
            <a:avLst/>
          </a:prstGeom>
        </p:spPr>
      </p:pic>
      <p:sp>
        <p:nvSpPr>
          <p:cNvPr id="20" name="Text 11"/>
          <p:cNvSpPr/>
          <p:nvPr/>
        </p:nvSpPr>
        <p:spPr>
          <a:xfrm>
            <a:off x="10248543" y="5017309"/>
            <a:ext cx="3520202" cy="11449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b="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Strategic Risk:</a:t>
            </a:r>
            <a:r>
              <a:rPr lang="en-US" sz="150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Geographic expansion without fixing unit economics is financially dangerous. New markets amplify systemic cost problems.</a:t>
            </a:r>
            <a:endParaRPr lang="en-US" sz="15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D98E75A-3601-43A8-84AF-2E2FDFC900E8}"/>
              </a:ext>
            </a:extLst>
          </p:cNvPr>
          <p:cNvSpPr/>
          <p:nvPr/>
        </p:nvSpPr>
        <p:spPr>
          <a:xfrm>
            <a:off x="12817642" y="7780421"/>
            <a:ext cx="1812758" cy="449179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719</Words>
  <Application>Microsoft Office PowerPoint</Application>
  <PresentationFormat>Custom</PresentationFormat>
  <Paragraphs>102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Roboto</vt:lpstr>
      <vt:lpstr>Roboto Slab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Pralhad Jadhav</cp:lastModifiedBy>
  <cp:revision>2</cp:revision>
  <dcterms:created xsi:type="dcterms:W3CDTF">2026-02-10T18:16:20Z</dcterms:created>
  <dcterms:modified xsi:type="dcterms:W3CDTF">2026-02-10T18:21:14Z</dcterms:modified>
</cp:coreProperties>
</file>